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5" r:id="rId2"/>
  </p:sldMasterIdLst>
  <p:sldIdLst>
    <p:sldId id="256" r:id="rId3"/>
    <p:sldId id="257" r:id="rId4"/>
    <p:sldId id="258" r:id="rId5"/>
    <p:sldId id="1070" r:id="rId6"/>
    <p:sldId id="2203" r:id="rId7"/>
    <p:sldId id="261" r:id="rId8"/>
    <p:sldId id="262" r:id="rId9"/>
    <p:sldId id="263" r:id="rId10"/>
    <p:sldId id="264" r:id="rId11"/>
    <p:sldId id="2204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</p:sldIdLst>
  <p:sldSz cx="9144000" cy="6858000" type="screen4x3"/>
  <p:notesSz cx="6797675" cy="9928225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87" d="100"/>
          <a:sy n="87" d="100"/>
        </p:scale>
        <p:origin x="1258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964136-AABA-064A-D020-934CADCB3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F273767-0734-50E2-9647-CB32EEDE7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3353-F2B9-4E3D-9513-F8B8F261BF97}" type="datetimeFigureOut">
              <a:rPr lang="de-DE" smtClean="0"/>
              <a:t>04.02.2026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3F53284-C31C-B981-BB15-12DFFA876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D234213-F81C-0E47-AA20-169C9E538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20378-AD98-4E27-B5BE-A931041C172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4239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ext rechts, Bild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Institut für Bienenkunde und Imkerei - Schulungsunterlage Honig</a:t>
            </a:r>
          </a:p>
        </p:txBody>
      </p:sp>
      <p:sp>
        <p:nvSpPr>
          <p:cNvPr id="12" name="Bildplatzhalter 4">
            <a:extLst>
              <a:ext uri="{FF2B5EF4-FFF2-40B4-BE49-F238E27FC236}">
                <a16:creationId xmlns:a16="http://schemas.microsoft.com/office/drawing/2014/main" id="{9F24A1D1-847B-47CD-ADC5-B2407B26425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481988" y="2422800"/>
            <a:ext cx="3600000" cy="3960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3" name="Bildplatzhalter 4">
            <a:extLst>
              <a:ext uri="{FF2B5EF4-FFF2-40B4-BE49-F238E27FC236}">
                <a16:creationId xmlns:a16="http://schemas.microsoft.com/office/drawing/2014/main" id="{3A358D9E-E9B4-4F78-B285-E68B370B4AF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41916" y="2422800"/>
            <a:ext cx="3600000" cy="3960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4" name="Textplatzhalter 5">
            <a:extLst>
              <a:ext uri="{FF2B5EF4-FFF2-40B4-BE49-F238E27FC236}">
                <a16:creationId xmlns:a16="http://schemas.microsoft.com/office/drawing/2014/main" id="{B15C3F8E-7858-498D-8524-85FB4AABDFB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81988" y="921102"/>
            <a:ext cx="3600000" cy="523220"/>
          </a:xfrm>
        </p:spPr>
        <p:txBody>
          <a:bodyPr wrap="square">
            <a:spAutoFit/>
          </a:bodyPr>
          <a:lstStyle>
            <a:lvl1pPr>
              <a:defRPr/>
            </a:lvl1pPr>
          </a:lstStyle>
          <a:p>
            <a:pPr lvl="0"/>
            <a:r>
              <a:rPr lang="de-DE" dirty="0"/>
              <a:t>Textfeld</a:t>
            </a:r>
          </a:p>
        </p:txBody>
      </p:sp>
      <p:sp>
        <p:nvSpPr>
          <p:cNvPr id="15" name="Textplatzhalter 5">
            <a:extLst>
              <a:ext uri="{FF2B5EF4-FFF2-40B4-BE49-F238E27FC236}">
                <a16:creationId xmlns:a16="http://schemas.microsoft.com/office/drawing/2014/main" id="{0B83F050-CBC5-49A5-974E-7FAA539FF9B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1916" y="921102"/>
            <a:ext cx="3600000" cy="523220"/>
          </a:xfrm>
        </p:spPr>
        <p:txBody>
          <a:bodyPr wrap="square">
            <a:spAutoFit/>
          </a:bodyPr>
          <a:lstStyle>
            <a:lvl1pPr>
              <a:defRPr/>
            </a:lvl1pPr>
          </a:lstStyle>
          <a:p>
            <a:pPr lvl="0"/>
            <a:r>
              <a:rPr lang="de-DE" dirty="0"/>
              <a:t>Textfeld</a:t>
            </a:r>
          </a:p>
        </p:txBody>
      </p:sp>
    </p:spTree>
    <p:extLst>
      <p:ext uri="{BB962C8B-B14F-4D97-AF65-F5344CB8AC3E}">
        <p14:creationId xmlns:p14="http://schemas.microsoft.com/office/powerpoint/2010/main" val="1058518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, Bild, Graf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Institut für Bienenkunde und Imkerei - Schulungsunterlage Honig</a:t>
            </a:r>
          </a:p>
        </p:txBody>
      </p:sp>
      <p:sp>
        <p:nvSpPr>
          <p:cNvPr id="4" name="Bildplatzhalter 4"/>
          <p:cNvSpPr>
            <a:spLocks noGrp="1"/>
          </p:cNvSpPr>
          <p:nvPr>
            <p:ph type="pic" sz="quarter" idx="14"/>
          </p:nvPr>
        </p:nvSpPr>
        <p:spPr>
          <a:xfrm>
            <a:off x="5544507" y="928800"/>
            <a:ext cx="3600000" cy="2592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7"/>
          </p:nvPr>
        </p:nvSpPr>
        <p:spPr>
          <a:xfrm>
            <a:off x="5543998" y="3790800"/>
            <a:ext cx="3600000" cy="2592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338100" y="2602296"/>
            <a:ext cx="4680000" cy="378050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platzhalter 5"/>
          <p:cNvSpPr>
            <a:spLocks noGrp="1"/>
          </p:cNvSpPr>
          <p:nvPr>
            <p:ph type="body" sz="quarter" idx="15" hasCustomPrompt="1"/>
          </p:nvPr>
        </p:nvSpPr>
        <p:spPr>
          <a:xfrm>
            <a:off x="341436" y="908664"/>
            <a:ext cx="5148092" cy="523220"/>
          </a:xfrm>
        </p:spPr>
        <p:txBody>
          <a:bodyPr wrap="square">
            <a:spAutoFit/>
          </a:bodyPr>
          <a:lstStyle>
            <a:lvl1pPr>
              <a:defRPr/>
            </a:lvl1pPr>
          </a:lstStyle>
          <a:p>
            <a:pPr lvl="0"/>
            <a:r>
              <a:rPr lang="de-DE" dirty="0"/>
              <a:t>Textfeld</a:t>
            </a:r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8" hasCustomPrompt="1"/>
          </p:nvPr>
        </p:nvSpPr>
        <p:spPr>
          <a:xfrm>
            <a:off x="341436" y="1735624"/>
            <a:ext cx="5148092" cy="523220"/>
          </a:xfrm>
        </p:spPr>
        <p:txBody>
          <a:bodyPr wrap="square">
            <a:spAutoFit/>
          </a:bodyPr>
          <a:lstStyle>
            <a:lvl1pPr>
              <a:defRPr/>
            </a:lvl1pPr>
          </a:lstStyle>
          <a:p>
            <a:pPr lvl="0"/>
            <a:r>
              <a:rPr lang="de-DE" dirty="0"/>
              <a:t>Textfeld</a:t>
            </a:r>
          </a:p>
        </p:txBody>
      </p:sp>
    </p:spTree>
    <p:extLst>
      <p:ext uri="{BB962C8B-B14F-4D97-AF65-F5344CB8AC3E}">
        <p14:creationId xmlns:p14="http://schemas.microsoft.com/office/powerpoint/2010/main" val="13839462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chlussfoli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4"/>
          <p:cNvSpPr>
            <a:spLocks noGrp="1"/>
          </p:cNvSpPr>
          <p:nvPr>
            <p:ph type="pic" sz="quarter" idx="10"/>
          </p:nvPr>
        </p:nvSpPr>
        <p:spPr>
          <a:xfrm>
            <a:off x="144000" y="1152000"/>
            <a:ext cx="7200308" cy="53640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>
                <a:latin typeface="+mj-lt"/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755576" y="4419604"/>
            <a:ext cx="6324600" cy="584775"/>
          </a:xfrm>
          <a:ln>
            <a:noFill/>
          </a:ln>
        </p:spPr>
        <p:txBody>
          <a:bodyPr>
            <a:spAutoFit/>
          </a:bodyPr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Danksagung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7380312" y="3718800"/>
            <a:ext cx="292388" cy="2594426"/>
          </a:xfrm>
          <a:prstGeom prst="rect">
            <a:avLst/>
          </a:prstGeom>
          <a:noFill/>
        </p:spPr>
        <p:txBody>
          <a:bodyPr vert="vert270" wrap="square" lIns="0" tIns="0" rIns="0" bIns="0" rtlCol="0">
            <a:spAutoFit/>
          </a:bodyPr>
          <a:lstStyle/>
          <a:p>
            <a:r>
              <a:rPr lang="de-DE" sz="1900" b="1" dirty="0">
                <a:solidFill>
                  <a:srgbClr val="74113A"/>
                </a:solidFill>
                <a:latin typeface="+mj-lt"/>
              </a:rPr>
              <a:t>www.lwg.bayern.de</a:t>
            </a:r>
          </a:p>
        </p:txBody>
      </p:sp>
      <p:sp>
        <p:nvSpPr>
          <p:cNvPr id="7" name="Rechteck 6"/>
          <p:cNvSpPr/>
          <p:nvPr/>
        </p:nvSpPr>
        <p:spPr>
          <a:xfrm>
            <a:off x="0" y="1152000"/>
            <a:ext cx="144000" cy="5364000"/>
          </a:xfrm>
          <a:prstGeom prst="rect">
            <a:avLst/>
          </a:prstGeom>
          <a:solidFill>
            <a:srgbClr val="74113A"/>
          </a:solidFill>
          <a:ln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" name="Picture 2" descr="K:\whl71\Daten\logos\lwg\lwg_schriftzug_staatswappen_pp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8000" y="252000"/>
            <a:ext cx="4782322" cy="789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K:\whl71\Daten\logos\lwg\LWG2016_farbig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000" y="396000"/>
            <a:ext cx="1260000" cy="501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92090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eere 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2340002" y="6480000"/>
            <a:ext cx="4063041" cy="360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Institut für Bienenkunde und Imkerei - Schulungsunterlage Honig</a:t>
            </a:r>
          </a:p>
        </p:txBody>
      </p:sp>
    </p:spTree>
    <p:extLst>
      <p:ext uri="{BB962C8B-B14F-4D97-AF65-F5344CB8AC3E}">
        <p14:creationId xmlns:p14="http://schemas.microsoft.com/office/powerpoint/2010/main" val="38913813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66D2C12-EE08-004B-BDE1-431C330832D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107983" y="6486939"/>
            <a:ext cx="7360156" cy="17872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Tx/>
              <a:buNone/>
              <a:tabLst/>
              <a:defRPr sz="800" b="0" i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Bildplatzhalter 2"/>
          <p:cNvSpPr>
            <a:spLocks noGrp="1"/>
          </p:cNvSpPr>
          <p:nvPr>
            <p:ph type="pic" idx="11"/>
          </p:nvPr>
        </p:nvSpPr>
        <p:spPr>
          <a:xfrm>
            <a:off x="1107982" y="1566682"/>
            <a:ext cx="7360157" cy="46791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latin typeface="Verdana" charset="0"/>
                <a:ea typeface="Verdana" charset="0"/>
                <a:cs typeface="Verdana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07982" y="383931"/>
            <a:ext cx="7360157" cy="845202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3200" b="0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388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rt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4"/>
          <p:cNvSpPr>
            <a:spLocks noGrp="1"/>
          </p:cNvSpPr>
          <p:nvPr>
            <p:ph type="pic" sz="quarter" idx="10"/>
          </p:nvPr>
        </p:nvSpPr>
        <p:spPr>
          <a:xfrm>
            <a:off x="144000" y="1152000"/>
            <a:ext cx="7200308" cy="53640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>
                <a:latin typeface="+mj-lt"/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755576" y="4419604"/>
            <a:ext cx="6324600" cy="584775"/>
          </a:xfrm>
          <a:ln>
            <a:noFill/>
          </a:ln>
        </p:spPr>
        <p:txBody>
          <a:bodyPr>
            <a:spAutoFit/>
          </a:bodyPr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Präsentationstitel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7380312" y="3718800"/>
            <a:ext cx="292388" cy="2594426"/>
          </a:xfrm>
          <a:prstGeom prst="rect">
            <a:avLst/>
          </a:prstGeom>
          <a:noFill/>
        </p:spPr>
        <p:txBody>
          <a:bodyPr vert="vert270" wrap="square" lIns="0" tIns="0" rIns="0" bIns="0" rtlCol="0">
            <a:spAutoFit/>
          </a:bodyPr>
          <a:lstStyle/>
          <a:p>
            <a:r>
              <a:rPr lang="de-DE" sz="1900" b="1" dirty="0">
                <a:solidFill>
                  <a:srgbClr val="74113A"/>
                </a:solidFill>
                <a:latin typeface="+mj-lt"/>
              </a:rPr>
              <a:t>www.lwg.bayern.de</a:t>
            </a:r>
          </a:p>
        </p:txBody>
      </p:sp>
      <p:sp>
        <p:nvSpPr>
          <p:cNvPr id="7" name="Rechteck 6"/>
          <p:cNvSpPr/>
          <p:nvPr/>
        </p:nvSpPr>
        <p:spPr>
          <a:xfrm>
            <a:off x="0" y="1152000"/>
            <a:ext cx="144000" cy="5364000"/>
          </a:xfrm>
          <a:prstGeom prst="rect">
            <a:avLst/>
          </a:prstGeom>
          <a:solidFill>
            <a:srgbClr val="74113A"/>
          </a:solidFill>
          <a:ln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" name="Picture 2" descr="K:\whl71\Daten\logos\lwg\lwg_schriftzug_staatswappen_pp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8000" y="252000"/>
            <a:ext cx="4782322" cy="789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K:\whl71\Daten\logos\lwg\LWG2016_farbig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000" y="396000"/>
            <a:ext cx="1260000" cy="501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platzhalt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920279" y="5661248"/>
            <a:ext cx="5172001" cy="576039"/>
          </a:xfrm>
        </p:spPr>
        <p:txBody>
          <a:bodyPr/>
          <a:lstStyle>
            <a:lvl1pPr algn="r">
              <a:defRPr baseline="0"/>
            </a:lvl1pPr>
          </a:lstStyle>
          <a:p>
            <a:pPr lvl="0"/>
            <a:r>
              <a:rPr lang="de-DE" dirty="0"/>
              <a:t>Datum und Veranstaltungsort</a:t>
            </a:r>
          </a:p>
        </p:txBody>
      </p:sp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C37F3413-0BAB-4C14-A745-01CE3C685813}"/>
              </a:ext>
            </a:extLst>
          </p:cNvPr>
          <p:cNvCxnSpPr/>
          <p:nvPr/>
        </p:nvCxnSpPr>
        <p:spPr>
          <a:xfrm>
            <a:off x="72000" y="1314000"/>
            <a:ext cx="0" cy="2704992"/>
          </a:xfrm>
          <a:prstGeom prst="line">
            <a:avLst/>
          </a:prstGeom>
          <a:ln w="142875">
            <a:solidFill>
              <a:srgbClr val="7411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8939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hrere Textfe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Institut für Bienenkunde und Imkerei - Schulungsunterlage Honig</a:t>
            </a:r>
          </a:p>
        </p:txBody>
      </p:sp>
      <p:sp>
        <p:nvSpPr>
          <p:cNvPr id="4" name="Textplatzhalt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41436" y="908664"/>
            <a:ext cx="8369746" cy="1335750"/>
          </a:xfrm>
        </p:spPr>
        <p:txBody>
          <a:bodyPr/>
          <a:lstStyle>
            <a:lvl1pPr algn="l">
              <a:defRPr/>
            </a:lvl1pPr>
            <a:lvl4pPr marL="1371600" indent="0">
              <a:buFontTx/>
              <a:buNone/>
              <a:defRPr/>
            </a:lvl4pPr>
          </a:lstStyle>
          <a:p>
            <a:pPr lvl="0"/>
            <a:r>
              <a:rPr lang="de-DE" dirty="0"/>
              <a:t>Textfeld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 hasCustomPrompt="1"/>
          </p:nvPr>
        </p:nvSpPr>
        <p:spPr>
          <a:xfrm>
            <a:off x="341436" y="2348862"/>
            <a:ext cx="8369746" cy="52322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4pPr marL="1371600" indent="0">
              <a:buFontTx/>
              <a:buNone/>
              <a:defRPr/>
            </a:lvl4pPr>
          </a:lstStyle>
          <a:p>
            <a:pPr lvl="0"/>
            <a:r>
              <a:rPr lang="de-DE" dirty="0"/>
              <a:t>Textfeld</a:t>
            </a:r>
          </a:p>
        </p:txBody>
      </p:sp>
      <p:sp>
        <p:nvSpPr>
          <p:cNvPr id="6" name="Textplatzhalt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41436" y="3969072"/>
            <a:ext cx="8369746" cy="523220"/>
          </a:xfrm>
        </p:spPr>
        <p:txBody>
          <a:bodyPr/>
          <a:lstStyle>
            <a:lvl1pPr>
              <a:defRPr/>
            </a:lvl1pPr>
            <a:lvl4pPr marL="1371600" indent="0">
              <a:buFontTx/>
              <a:buNone/>
              <a:defRPr/>
            </a:lvl4pPr>
          </a:lstStyle>
          <a:p>
            <a:pPr lvl="0"/>
            <a:r>
              <a:rPr lang="de-DE" dirty="0"/>
              <a:t>Textfeld</a:t>
            </a:r>
          </a:p>
        </p:txBody>
      </p:sp>
    </p:spTree>
    <p:extLst>
      <p:ext uri="{BB962C8B-B14F-4D97-AF65-F5344CB8AC3E}">
        <p14:creationId xmlns:p14="http://schemas.microsoft.com/office/powerpoint/2010/main" val="3562053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in Textf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Institut für Bienenkunde und Imkerei - Schulungsunterlage Honig</a:t>
            </a:r>
          </a:p>
        </p:txBody>
      </p:sp>
      <p:sp>
        <p:nvSpPr>
          <p:cNvPr id="4" name="Textplatzhalter 4"/>
          <p:cNvSpPr>
            <a:spLocks noGrp="1"/>
          </p:cNvSpPr>
          <p:nvPr>
            <p:ph type="body" sz="quarter" idx="12" hasCustomPrompt="1"/>
          </p:nvPr>
        </p:nvSpPr>
        <p:spPr>
          <a:xfrm>
            <a:off x="341436" y="908664"/>
            <a:ext cx="8369746" cy="52322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4pPr marL="1371600" indent="0">
              <a:buFontTx/>
              <a:buNone/>
              <a:defRPr/>
            </a:lvl4pPr>
          </a:lstStyle>
          <a:p>
            <a:pPr lvl="0"/>
            <a:r>
              <a:rPr lang="de-DE" dirty="0"/>
              <a:t>Textfeld</a:t>
            </a:r>
          </a:p>
        </p:txBody>
      </p:sp>
    </p:spTree>
    <p:extLst>
      <p:ext uri="{BB962C8B-B14F-4D97-AF65-F5344CB8AC3E}">
        <p14:creationId xmlns:p14="http://schemas.microsoft.com/office/powerpoint/2010/main" val="679801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jektwahl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Institut für Bienenkunde und Imkerei - Schulungsunterlage Honig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16D14A80-D26D-409C-AA19-09CC2B8741E8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42000" y="835200"/>
            <a:ext cx="8802000" cy="5547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/>
              <a:t>Textfeld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1315277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ganze Folie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Institut für Bienenkunde und Imkerei - Schulungsunterlage Honig</a:t>
            </a:r>
          </a:p>
        </p:txBody>
      </p:sp>
      <p:sp>
        <p:nvSpPr>
          <p:cNvPr id="4" name="Bildplatzhalter 4"/>
          <p:cNvSpPr>
            <a:spLocks noGrp="1"/>
          </p:cNvSpPr>
          <p:nvPr>
            <p:ph type="pic" sz="quarter" idx="11"/>
          </p:nvPr>
        </p:nvSpPr>
        <p:spPr>
          <a:xfrm>
            <a:off x="143508" y="914400"/>
            <a:ext cx="9000492" cy="5464800"/>
          </a:xfrm>
          <a:noFill/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106994" y="3248976"/>
            <a:ext cx="4031265" cy="52322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Bildtext</a:t>
            </a:r>
          </a:p>
        </p:txBody>
      </p:sp>
    </p:spTree>
    <p:extLst>
      <p:ext uri="{BB962C8B-B14F-4D97-AF65-F5344CB8AC3E}">
        <p14:creationId xmlns:p14="http://schemas.microsoft.com/office/powerpoint/2010/main" val="4164041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ild ganze Foli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4"/>
          <p:cNvSpPr>
            <a:spLocks noGrp="1"/>
          </p:cNvSpPr>
          <p:nvPr>
            <p:ph type="pic" sz="quarter" idx="10"/>
          </p:nvPr>
        </p:nvSpPr>
        <p:spPr>
          <a:xfrm>
            <a:off x="144000" y="0"/>
            <a:ext cx="9000000" cy="63792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>
                <a:latin typeface="+mj-lt"/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872000" y="6480000"/>
            <a:ext cx="504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74113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Institut für Bienenkunde und Imkerei - Schulungsunterlage Honig</a:t>
            </a:r>
          </a:p>
        </p:txBody>
      </p:sp>
      <p:sp>
        <p:nvSpPr>
          <p:cNvPr id="10" name="Foliennummernplatzhalter 7"/>
          <p:cNvSpPr txBox="1">
            <a:spLocks/>
          </p:cNvSpPr>
          <p:nvPr/>
        </p:nvSpPr>
        <p:spPr>
          <a:xfrm>
            <a:off x="828000" y="6480000"/>
            <a:ext cx="845688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00" dirty="0">
                <a:solidFill>
                  <a:srgbClr val="7411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Folie   </a:t>
            </a:r>
            <a:fld id="{EF4A469E-6B73-47EF-903D-B20614BFCD48}" type="slidenum">
              <a:rPr lang="de-DE" sz="1000" smtClean="0">
                <a:solidFill>
                  <a:srgbClr val="7411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‹Nr.›</a:t>
            </a:fld>
            <a:endParaRPr lang="de-DE" sz="1000" dirty="0">
              <a:solidFill>
                <a:srgbClr val="7411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2" descr="K:\whl71\Daten\logos\lwg\LWG2016_farbig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000" y="6518103"/>
            <a:ext cx="504000" cy="20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K:\whl71\Daten\logos\lwg\lwg_schriftzug_staatswappen_pp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20552" y="6489391"/>
            <a:ext cx="1872000" cy="309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eck 13"/>
          <p:cNvSpPr/>
          <p:nvPr/>
        </p:nvSpPr>
        <p:spPr>
          <a:xfrm>
            <a:off x="0" y="6518103"/>
            <a:ext cx="144000" cy="339901"/>
          </a:xfrm>
          <a:prstGeom prst="rect">
            <a:avLst/>
          </a:prstGeom>
          <a:solidFill>
            <a:srgbClr val="74113A"/>
          </a:solidFill>
          <a:ln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Textplatzhalt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106994" y="3248976"/>
            <a:ext cx="4031265" cy="52322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Bildtext</a:t>
            </a:r>
          </a:p>
        </p:txBody>
      </p:sp>
      <p:sp>
        <p:nvSpPr>
          <p:cNvPr id="7" name="Rechteck 6"/>
          <p:cNvSpPr/>
          <p:nvPr/>
        </p:nvSpPr>
        <p:spPr>
          <a:xfrm>
            <a:off x="0" y="0"/>
            <a:ext cx="144000" cy="6379200"/>
          </a:xfrm>
          <a:prstGeom prst="rect">
            <a:avLst/>
          </a:prstGeom>
          <a:solidFill>
            <a:srgbClr val="74113A"/>
          </a:solidFill>
          <a:ln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6199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links, 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Institut für Bienenkunde und Imkerei - Schulungsunterlage Honig</a:t>
            </a:r>
          </a:p>
        </p:txBody>
      </p:sp>
      <p:sp>
        <p:nvSpPr>
          <p:cNvPr id="4" name="Bildplatzhalter 4"/>
          <p:cNvSpPr>
            <a:spLocks noGrp="1"/>
          </p:cNvSpPr>
          <p:nvPr>
            <p:ph type="pic" sz="quarter" idx="14"/>
          </p:nvPr>
        </p:nvSpPr>
        <p:spPr>
          <a:xfrm>
            <a:off x="5544507" y="946800"/>
            <a:ext cx="3600000" cy="2592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5" name="Textplatzhalter 5"/>
          <p:cNvSpPr>
            <a:spLocks noGrp="1"/>
          </p:cNvSpPr>
          <p:nvPr>
            <p:ph type="body" sz="quarter" idx="15" hasCustomPrompt="1"/>
          </p:nvPr>
        </p:nvSpPr>
        <p:spPr>
          <a:xfrm>
            <a:off x="342000" y="835200"/>
            <a:ext cx="5148092" cy="523220"/>
          </a:xfrm>
        </p:spPr>
        <p:txBody>
          <a:bodyPr wrap="square">
            <a:spAutoFit/>
          </a:bodyPr>
          <a:lstStyle>
            <a:lvl1pPr>
              <a:defRPr/>
            </a:lvl1pPr>
          </a:lstStyle>
          <a:p>
            <a:pPr lvl="0"/>
            <a:r>
              <a:rPr lang="de-DE" dirty="0"/>
              <a:t>Textfeld</a:t>
            </a:r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6" hasCustomPrompt="1"/>
          </p:nvPr>
        </p:nvSpPr>
        <p:spPr>
          <a:xfrm>
            <a:off x="342000" y="2160000"/>
            <a:ext cx="5148092" cy="1335750"/>
          </a:xfrm>
        </p:spPr>
        <p:txBody>
          <a:bodyPr wrap="square">
            <a:spAutoFit/>
          </a:bodyPr>
          <a:lstStyle>
            <a:lvl1pPr>
              <a:defRPr/>
            </a:lvl1pPr>
          </a:lstStyle>
          <a:p>
            <a:pPr lvl="0"/>
            <a:r>
              <a:rPr lang="de-DE" dirty="0"/>
              <a:t>Textfeld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7" name="Bildplatzhalter 4"/>
          <p:cNvSpPr>
            <a:spLocks noGrp="1"/>
          </p:cNvSpPr>
          <p:nvPr>
            <p:ph type="pic" sz="quarter" idx="17"/>
          </p:nvPr>
        </p:nvSpPr>
        <p:spPr>
          <a:xfrm>
            <a:off x="5543998" y="3789048"/>
            <a:ext cx="3600000" cy="2592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77007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rechts, Bild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Institut für Bienenkunde und Imkerei - Schulungsunterlage Honig</a:t>
            </a:r>
          </a:p>
        </p:txBody>
      </p:sp>
      <p:sp>
        <p:nvSpPr>
          <p:cNvPr id="8" name="Bildplatzhalter 4"/>
          <p:cNvSpPr>
            <a:spLocks noGrp="1"/>
          </p:cNvSpPr>
          <p:nvPr>
            <p:ph type="pic" sz="quarter" idx="14"/>
          </p:nvPr>
        </p:nvSpPr>
        <p:spPr>
          <a:xfrm>
            <a:off x="341436" y="927012"/>
            <a:ext cx="3600000" cy="2592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9" name="Bildplatzhalter 4"/>
          <p:cNvSpPr>
            <a:spLocks noGrp="1"/>
          </p:cNvSpPr>
          <p:nvPr>
            <p:ph type="pic" sz="quarter" idx="17"/>
          </p:nvPr>
        </p:nvSpPr>
        <p:spPr>
          <a:xfrm>
            <a:off x="341916" y="3790800"/>
            <a:ext cx="3600000" cy="2592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0" name="Textplatzhalter 5"/>
          <p:cNvSpPr>
            <a:spLocks noGrp="1"/>
          </p:cNvSpPr>
          <p:nvPr>
            <p:ph type="body" sz="quarter" idx="15" hasCustomPrompt="1"/>
          </p:nvPr>
        </p:nvSpPr>
        <p:spPr>
          <a:xfrm>
            <a:off x="4121940" y="835504"/>
            <a:ext cx="4968068" cy="523220"/>
          </a:xfrm>
        </p:spPr>
        <p:txBody>
          <a:bodyPr wrap="square">
            <a:spAutoFit/>
          </a:bodyPr>
          <a:lstStyle>
            <a:lvl1pPr>
              <a:defRPr/>
            </a:lvl1pPr>
          </a:lstStyle>
          <a:p>
            <a:pPr lvl="0"/>
            <a:r>
              <a:rPr lang="de-DE" dirty="0"/>
              <a:t>Textfeld</a:t>
            </a:r>
          </a:p>
        </p:txBody>
      </p:sp>
      <p:sp>
        <p:nvSpPr>
          <p:cNvPr id="11" name="Textplatzhalter 6"/>
          <p:cNvSpPr>
            <a:spLocks noGrp="1"/>
          </p:cNvSpPr>
          <p:nvPr>
            <p:ph type="body" sz="quarter" idx="16" hasCustomPrompt="1"/>
          </p:nvPr>
        </p:nvSpPr>
        <p:spPr>
          <a:xfrm>
            <a:off x="4121940" y="2146143"/>
            <a:ext cx="4968068" cy="1335750"/>
          </a:xfrm>
        </p:spPr>
        <p:txBody>
          <a:bodyPr wrap="square">
            <a:spAutoFit/>
          </a:bodyPr>
          <a:lstStyle>
            <a:lvl1pPr>
              <a:defRPr/>
            </a:lvl1pPr>
          </a:lstStyle>
          <a:p>
            <a:pPr lvl="0"/>
            <a:r>
              <a:rPr lang="de-DE" dirty="0"/>
              <a:t>Textfeld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1858116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F40366A-2E5A-9FCE-7285-42B55A963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C45A0AE-D8CA-8C13-24CE-619C1CDFE0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39C0BC5-7E43-3E5E-2434-15496AF0D6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1113353-F2B9-4E3D-9513-F8B8F261BF97}" type="datetimeFigureOut">
              <a:rPr lang="de-DE" smtClean="0"/>
              <a:t>04.02.2026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64AE777-BB63-80B4-B472-1F291D9B80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930C40F-E925-0486-DEB8-8AC1DDA43F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4320378-AD98-4E27-B5BE-A931041C172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2142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eck 24"/>
          <p:cNvSpPr/>
          <p:nvPr/>
        </p:nvSpPr>
        <p:spPr>
          <a:xfrm>
            <a:off x="0" y="6381048"/>
            <a:ext cx="9144000" cy="4769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/>
        </p:nvSpPr>
        <p:spPr>
          <a:xfrm>
            <a:off x="0" y="0"/>
            <a:ext cx="7344000" cy="764704"/>
          </a:xfrm>
          <a:prstGeom prst="rect">
            <a:avLst/>
          </a:prstGeom>
          <a:solidFill>
            <a:srgbClr val="7411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42000" y="916391"/>
            <a:ext cx="8870400" cy="13622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180000" bIns="36000" rtlCol="0">
            <a:sp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" y="80628"/>
            <a:ext cx="7272300" cy="684076"/>
          </a:xfrm>
          <a:prstGeom prst="rect">
            <a:avLst/>
          </a:prstGeom>
        </p:spPr>
        <p:txBody>
          <a:bodyPr vert="horz" wrap="none" lIns="288000" tIns="45720" rIns="91440" bIns="45720" rtlCol="0" anchor="ctr">
            <a:noAutofit/>
          </a:bodyPr>
          <a:lstStyle/>
          <a:p>
            <a:r>
              <a:rPr lang="de-DE" dirty="0"/>
              <a:t>Titelmasterformat</a:t>
            </a:r>
          </a:p>
        </p:txBody>
      </p:sp>
      <p:sp>
        <p:nvSpPr>
          <p:cNvPr id="4" name="Rechteck 3"/>
          <p:cNvSpPr/>
          <p:nvPr/>
        </p:nvSpPr>
        <p:spPr>
          <a:xfrm>
            <a:off x="-600" y="916391"/>
            <a:ext cx="144000" cy="5464657"/>
          </a:xfrm>
          <a:prstGeom prst="rect">
            <a:avLst/>
          </a:prstGeom>
          <a:solidFill>
            <a:srgbClr val="74113A"/>
          </a:solidFill>
          <a:ln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872000" y="6480000"/>
            <a:ext cx="504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74113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Institut für Bienenkunde und Imkerei - Schulungsunterlage Honig</a:t>
            </a:r>
          </a:p>
        </p:txBody>
      </p:sp>
      <p:sp>
        <p:nvSpPr>
          <p:cNvPr id="22" name="Foliennummernplatzhalter 7"/>
          <p:cNvSpPr txBox="1">
            <a:spLocks/>
          </p:cNvSpPr>
          <p:nvPr/>
        </p:nvSpPr>
        <p:spPr>
          <a:xfrm>
            <a:off x="828000" y="6480000"/>
            <a:ext cx="845688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00" dirty="0">
                <a:solidFill>
                  <a:srgbClr val="7411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Folie   </a:t>
            </a:r>
            <a:fld id="{EF4A469E-6B73-47EF-903D-B20614BFCD48}" type="slidenum">
              <a:rPr lang="de-DE" sz="1000" smtClean="0">
                <a:solidFill>
                  <a:srgbClr val="7411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‹Nr.›</a:t>
            </a:fld>
            <a:endParaRPr lang="de-DE" sz="1000" dirty="0">
              <a:solidFill>
                <a:srgbClr val="7411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hteck 23"/>
          <p:cNvSpPr/>
          <p:nvPr/>
        </p:nvSpPr>
        <p:spPr>
          <a:xfrm>
            <a:off x="0" y="6518103"/>
            <a:ext cx="144000" cy="339901"/>
          </a:xfrm>
          <a:prstGeom prst="rect">
            <a:avLst/>
          </a:prstGeom>
          <a:solidFill>
            <a:srgbClr val="74113A"/>
          </a:solidFill>
          <a:ln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Picture 2" descr="K:\whl71\Daten\logos\lwg\LWG2016_farbig.png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000" y="6518103"/>
            <a:ext cx="504000" cy="20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K:\whl71\Daten\logos\lwg\lwg_schriftzug_staatswappen_pp.png"/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20552" y="6489391"/>
            <a:ext cx="1872000" cy="309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hteck 14"/>
          <p:cNvSpPr/>
          <p:nvPr/>
        </p:nvSpPr>
        <p:spPr>
          <a:xfrm>
            <a:off x="0" y="6518103"/>
            <a:ext cx="144000" cy="339901"/>
          </a:xfrm>
          <a:prstGeom prst="rect">
            <a:avLst/>
          </a:prstGeom>
          <a:solidFill>
            <a:srgbClr val="74113A"/>
          </a:solidFill>
          <a:ln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370353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</p:sldLayoutIdLst>
  <p:hf sldNum="0" hdr="0" ftr="0" dt="0"/>
  <p:txStyles>
    <p:titleStyle>
      <a:lvl1pPr algn="l" defTabSz="914400" rtl="0" eaLnBrk="1" latinLnBrk="0" hangingPunct="1">
        <a:lnSpc>
          <a:spcPts val="3500"/>
        </a:lnSpc>
        <a:spcBef>
          <a:spcPct val="0"/>
        </a:spcBef>
        <a:buNone/>
        <a:defRPr sz="3200" kern="1200" baseline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28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74113A"/>
        </a:buClr>
        <a:buFont typeface="Arial" panose="020B0604020202020204" pitchFamily="34" charset="0"/>
        <a:buChar char="■"/>
        <a:defRPr sz="24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74113A"/>
        </a:buClr>
        <a:buFont typeface="Arial" panose="020B0604020202020204" pitchFamily="34" charset="0"/>
        <a:buChar char="►"/>
        <a:defRPr sz="20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74113A"/>
        </a:buClr>
        <a:buFont typeface="Arial" panose="020B0604020202020204" pitchFamily="34" charset="0"/>
        <a:buChar char="–"/>
        <a:defRPr sz="20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AEDD34FD-2437-458D-AA40-32CF90E1C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AC404DB-A5C2-E820-26E9-1DA673249FE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23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7F85C8-F1FE-5F25-6084-2A3ACB4CA7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6E525F-6FA8-1070-6AE6-CF3E62945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Links zu Infos über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465D3F4-8D92-E3E7-47C2-67E1E9244ED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1436" y="908664"/>
            <a:ext cx="8369746" cy="1451542"/>
          </a:xfrm>
        </p:spPr>
        <p:txBody>
          <a:bodyPr/>
          <a:lstStyle/>
          <a:p>
            <a:r>
              <a:rPr lang="de-DE" b="1" u="sng" dirty="0"/>
              <a:t>Liebefelder Schätzmethode</a:t>
            </a:r>
          </a:p>
          <a:p>
            <a:r>
              <a:rPr lang="de-DE" dirty="0"/>
              <a:t>http://blog.imkereiobstwiese.de/wp-content/uploads/2010/01/lehrgang99_d.pdf</a:t>
            </a:r>
          </a:p>
        </p:txBody>
      </p:sp>
    </p:spTree>
    <p:extLst>
      <p:ext uri="{BB962C8B-B14F-4D97-AF65-F5344CB8AC3E}">
        <p14:creationId xmlns:p14="http://schemas.microsoft.com/office/powerpoint/2010/main" val="34438119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2A7EF601-4561-F8AB-DA1D-778C605D9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Notfütterung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5EB041F-77F2-1DD7-C87B-7F83DCCAC73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083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A8BF79A1-E9B6-45FE-8833-866E4AD9D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Wabensitzkorrektur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CF6CA43-9725-7D0F-DB5B-BB5C49EBC7F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5054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B8F96525-A4FB-8075-2A27-B948B0450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Futterwabenentnahme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D92D1CD-1FFE-854D-3A76-0BBE1858B6F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1334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0CE0663F-F0F5-81C2-EBE4-9CB529BE5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</a:t>
            </a:r>
            <a:r>
              <a:rPr lang="de-DE" altLang="de-DE"/>
              <a:t>öglichkeiten der Raumkontrolle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9ED9241-71C0-EE56-D894-AE3FC8AF2F2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3519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EEBA963D-1448-55C1-3D3F-017E60BA3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</a:t>
            </a:r>
            <a:r>
              <a:rPr lang="de-DE" altLang="de-DE"/>
              <a:t>öglichkeiten der Raumkontrolle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3256C1E-E168-BEBA-3825-73FF621A5F1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8495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2F862FA1-BF7C-671A-1052-A3F51C603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Fluglochbeobachtung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3C057ED-64E4-BFA0-A578-05E2682CC55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4566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92147922-9007-3164-1260-74CF826BC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Kippkontrolle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EA56515-9EFF-18AA-7492-F0F6ACC6180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9033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64AE807E-EB1C-E35B-08F3-DF53BC6E0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Kippkontrolle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620CF4B-E5FA-3113-64A5-54B98C80AD7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3149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EF11307A-70C2-FB43-102E-4FB1E4AE6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Kippkontrolle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743BAFE-5528-9304-AD64-968BEFC7FF4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9085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A6F88A3B-6FCB-F81E-4A09-FED9638A4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Zeitfenster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E6112E0-D099-11FE-0523-394827451D7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6593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2F084533-5E75-8E80-AAD0-130D7DA9C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Kippkontrolle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76A6663-8D18-F127-C245-2986DE8C834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6487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69EADCD7-49C7-CE95-A4BC-2E0B78168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Kippkontrolle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3DCE1E3-54CA-E332-9916-4CCFDFC8686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2690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809C3294-7145-589B-FB49-E59A9050B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Kippkontrolle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61F6DE7-4AA4-D470-0DD3-EFA881AC05D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8919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CB0DF52D-5A07-5192-74BA-E4D15628A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Kippkontrolle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3BDF7A5-64ED-6815-ED1E-60D572E0C1C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0760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E1FE1A10-85B3-5987-41A0-6739D2BC6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Liebefelder Schätzmethode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9B38B0E-1473-7603-749A-A115E93A90C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8032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CFFB8A8B-C3F4-E30C-A0D9-CAEC56116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Liebefelder Schätzmethode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C69AAFE-0E07-195E-AAD8-2DDC051E40D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1311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44FCA9E1-598F-A611-F590-321D9ACF1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>
                <a:latin typeface="+mj-lt"/>
              </a:rPr>
              <a:t>Wabenentnahme Einbrutraum-System</a:t>
            </a:r>
            <a:endParaRPr lang="de-DE" dirty="0">
              <a:latin typeface="+mj-lt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A5FA54A-E580-4C57-F077-0585EBD6A08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6938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A93B0B68-17CA-34DB-3562-F5BC6BDEE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>
                <a:latin typeface="+mj-lt"/>
              </a:rPr>
              <a:t>Wabenentnahme</a:t>
            </a:r>
            <a:r>
              <a:rPr lang="de-DE" altLang="de-DE"/>
              <a:t> Einbrutraum-System</a:t>
            </a:r>
            <a:endParaRPr lang="de-DE" dirty="0">
              <a:latin typeface="+mj-lt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28EAACC-F669-DFFB-12BB-62B0A33A19D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0877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D9A6DD05-31F1-89E0-5861-78DE01ADF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>
                <a:latin typeface="+mj-lt"/>
              </a:rPr>
              <a:t>Wabenentnahme </a:t>
            </a:r>
            <a:r>
              <a:rPr lang="de-DE" altLang="de-DE"/>
              <a:t>Einbrutraum-System</a:t>
            </a:r>
            <a:endParaRPr lang="de-DE" dirty="0">
              <a:latin typeface="+mj-lt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9BCD085-569E-F5AB-1A35-906CBE1ABCD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9099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557E7552-1FB7-02EF-5116-5FD284574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Brutzargenentnahme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CFE9F03-71D8-4515-A09D-EB5B8343BAE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3323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0ECA0F5B-79EC-9043-CA27-BBE0F7A04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</a:t>
            </a:r>
            <a:r>
              <a:rPr lang="de-DE" altLang="de-DE"/>
              <a:t>öglichkeiten der Futterkontrolle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A62E7E1-2E96-2D9A-7795-E7311C7F383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7106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755C922E-BF05-5355-F9A2-FEADB3E83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Entnahme schlechter Waben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78120AB-2625-320E-47C1-69546D6D1F9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5953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6BC6781D-59AA-194C-1036-5B1DA92DD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Waben sortieren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0EEDDBE-BACA-3375-9F1E-6CC910294BE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4393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AF11EA20-4364-DF2F-2C5B-9673A2512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Waben sortieren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41928C4-F0FE-314B-8FF0-FA75F6EB0C8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8938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32B20A2E-5081-7624-FEA6-CFBFF9962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Brauchbare Waben einlagern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9D2AF8A-CDF3-9508-A5EC-F8AD6302DE6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969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5F1DA867-0B47-280B-0D85-F1E92A832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Unbrauchbare Waben ausschmelzen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9319574-DE5B-11E8-E06B-2ECA83FB605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0583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A14F4DB4-8640-F95F-BF64-B042D83E4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Holzteile mechanisch reinigen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92FCA4F-9EB1-B8E8-5D15-9AC01CC9433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8371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7A95B8EF-50B3-D3A1-790F-482AA9C18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Holzteile mechanisch reinigen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D147631-A9A6-2F0C-EF50-E6BB344527B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5647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8447465B-DD8D-EF05-F911-7FE54E924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Holzteile abflammen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119DFDA-51FE-5C5D-360F-D44DA644FE3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0864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9FE1FFA1-BDE9-7813-1F9C-B4669DD21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Ausschuss entsorgen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FD0C59F-1A48-6B7F-1890-C469D4BDFA7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6652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6A0988E0-F93E-B81D-88C4-D4DE6F1E7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Einkäufe und Bestellungen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8613971-C6FC-9972-EC73-9CDD5F30F5A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8720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7843E7-30BD-465C-B9D7-2532DCDA7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Links zu Infos über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A85CF8F-0731-3CB8-A693-1207D94E754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1436" y="908664"/>
            <a:ext cx="8369746" cy="4147665"/>
          </a:xfrm>
        </p:spPr>
        <p:txBody>
          <a:bodyPr/>
          <a:lstStyle/>
          <a:p>
            <a:r>
              <a:rPr lang="de-DE" b="1" u="sng" dirty="0"/>
              <a:t>Fluglochbeobachtung</a:t>
            </a:r>
          </a:p>
          <a:p>
            <a:r>
              <a:rPr lang="de-DE" dirty="0"/>
              <a:t>https://www.lwg.bayern.de/mam/cms06/bienen/dateien/volkskontrolle-fluglochbeobachtung.pdf</a:t>
            </a:r>
          </a:p>
          <a:p>
            <a:endParaRPr lang="de-DE" sz="1000" dirty="0"/>
          </a:p>
          <a:p>
            <a:r>
              <a:rPr lang="de-DE" dirty="0"/>
              <a:t>https://bienen.ch/wp-content/uploads/2022/11/4.8.1_fluglochbeobachtung.pdf</a:t>
            </a:r>
          </a:p>
          <a:p>
            <a:endParaRPr lang="de-DE" sz="1000" dirty="0"/>
          </a:p>
          <a:p>
            <a:r>
              <a:rPr lang="de-DE" dirty="0"/>
              <a:t>https://imkerclub.net/wp-content/uploads/2019/02/Fluglochbeobachtung.pdf</a:t>
            </a:r>
          </a:p>
        </p:txBody>
      </p:sp>
    </p:spTree>
    <p:extLst>
      <p:ext uri="{BB962C8B-B14F-4D97-AF65-F5344CB8AC3E}">
        <p14:creationId xmlns:p14="http://schemas.microsoft.com/office/powerpoint/2010/main" val="19165135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21F1C071-5E5F-BF35-91AC-401B68A8C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Rähmchen vorbereiten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E0BCB2B-0FDD-D496-16E3-D5FE4A07BD9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9079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E8C8A140-6152-08E4-A414-954481EE8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Abstandshalter anbringen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8E6220E-7E4C-1906-6F65-F32A886988F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6323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E66396C6-562F-315F-D39E-CE1D368BF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Draht spannen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8EF9B23-6017-89B7-9125-734F14C4892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2105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7902853B-1FC8-AE8B-5486-EB9C01561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Mittelwände einlöten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56222CC-5240-D309-DE2F-B5282757625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7406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F888F0F8-C4A6-2D8C-8D89-3058AB2F2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+mj-lt"/>
                <a:cs typeface="Tahoma" pitchFamily="34" charset="0"/>
              </a:rPr>
              <a:t>Baurahmen (Drohnenrahmen)</a:t>
            </a:r>
            <a:endParaRPr lang="de-DE" dirty="0">
              <a:latin typeface="+mj-lt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CEEC2BA-391E-C40A-D9C7-083DD4F2F6D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6579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01314FA0-766D-7105-F466-12E23D65B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+mj-lt"/>
                <a:cs typeface="Tahoma" pitchFamily="34" charset="0"/>
              </a:rPr>
              <a:t>Zeitpunkt Brutraumerweiterung</a:t>
            </a:r>
            <a:endParaRPr lang="de-DE" dirty="0">
              <a:latin typeface="+mj-lt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FEAD2CC-28FF-903D-0598-6C7112101AB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677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E0808777-1476-B35D-8660-305B9C84F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Gutbesetzte Wabe?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786B4E8-8B50-2DF8-F98F-6B66EB591F7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27322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96E17486-5921-F3A5-5590-AA338A5DE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+mj-lt"/>
                <a:cs typeface="Tahoma" pitchFamily="34" charset="0"/>
              </a:rPr>
              <a:t>Zeitpunkt Honigraumerweiterung</a:t>
            </a:r>
            <a:endParaRPr lang="de-DE" dirty="0">
              <a:latin typeface="+mj-lt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86E3AF8-1D5E-041A-7AF4-8878EF214BF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2435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A32958D0-0B4A-41E9-B5AD-D22578B4A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Wabengabe </a:t>
            </a:r>
            <a:r>
              <a:rPr lang="de-DE" altLang="de-DE"/>
              <a:t>Einbrutraum-System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7485EB1-95A1-C36D-AC69-801DFBC08F7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95898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25F705A8-C9C4-2CE1-0502-1A3F3B062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Zargengabe Brutraum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FB41CB2-1609-8F63-68A1-910D77AE99C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8246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747FB-766D-E711-EA58-7EEC5A1A4B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465717-A435-1C3B-AFE4-ABE5FE455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Links zu Infos über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784D856-C262-A233-6DEA-8064AF465C8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1436" y="908664"/>
            <a:ext cx="8369746" cy="3716778"/>
          </a:xfrm>
        </p:spPr>
        <p:txBody>
          <a:bodyPr/>
          <a:lstStyle/>
          <a:p>
            <a:r>
              <a:rPr lang="de-DE" b="1" u="sng" dirty="0" err="1"/>
              <a:t>Gemülluntersuchung</a:t>
            </a:r>
            <a:endParaRPr lang="de-DE" b="1" u="sng" dirty="0"/>
          </a:p>
          <a:p>
            <a:r>
              <a:rPr lang="de-DE" u="sng" dirty="0"/>
              <a:t>https://www.lwg.bayern.de/mam/cms06/bienen/dateien/gem%C3%BClldiagnose_fzbienen2012.pdf</a:t>
            </a:r>
          </a:p>
          <a:p>
            <a:endParaRPr lang="de-DE" sz="1000" u="sng" dirty="0"/>
          </a:p>
          <a:p>
            <a:r>
              <a:rPr lang="de-DE" u="sng" dirty="0"/>
              <a:t>https://www.lwg.bayern.de/mam/cms06/bienen/dateien/volkskontrolle-gemuelldiagnose.pdf</a:t>
            </a:r>
          </a:p>
          <a:p>
            <a:endParaRPr lang="de-DE" sz="1000" u="sng" dirty="0"/>
          </a:p>
          <a:p>
            <a:r>
              <a:rPr lang="de-DE" dirty="0"/>
              <a:t>https://bienen.ch/wp-content/uploads/2022/11/4.8.2_gemuellkontrolle.pdf</a:t>
            </a:r>
          </a:p>
        </p:txBody>
      </p:sp>
    </p:spTree>
    <p:extLst>
      <p:ext uri="{BB962C8B-B14F-4D97-AF65-F5344CB8AC3E}">
        <p14:creationId xmlns:p14="http://schemas.microsoft.com/office/powerpoint/2010/main" val="118256554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20A3A0AF-7EB5-76B6-3F2F-7EDF868CD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Zargengabe Honigraum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2E25727-FED4-8A0B-178B-2CA32A92842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1085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396EE035-F2BA-83BE-390D-193D53ECC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/>
              <a:t>Absperrgitter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80E52FF-2C20-D822-F077-62D9448C5EB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31622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6C40B4CE-55A0-5060-CD6E-C9DED7E91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Honigraum-Erweiterung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A5F4E27-685C-1926-E792-8B8D8AF1138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67578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739B8F54-9AE0-9BAB-F96D-EF901AA5B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/>
              <a:t>Gesundheitskontrolle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70C4C72-0D3B-F293-8860-1D7BB6CD234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79793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6EB0FA94-24A0-1E37-5E88-CD4AC5F82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/>
              <a:t>Gesundheitskontrolle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B2842DD-6965-5430-AEA7-E43B5B64C6D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99781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734E59B0-421C-23A2-4767-2C337DB84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Gemülluntersuchung vorbereiten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C90BDB5-83C6-0566-8676-472380FBE7A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34880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F287D525-6E47-D8F4-6C73-72DABA794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/>
              <a:t>Gemülluntersuchung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96C83CA-5223-E96D-4BB0-3D94F51EC0D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89106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FB73B2A0-F8F0-FD46-DB86-50C3DE0D4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Gemülluntersuchung nachbereiten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98B0530-AB64-1CE5-23D5-E96766E0A0F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37486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FF6E1858-BD61-D1CD-8332-E265E87CD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Eingegangene Bienenvölker entfernen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FDB33BB-DD1E-5DE2-6ADC-B786C1C56B6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938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5ADB5BF6-1C76-76F6-75D3-05E7ECD79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Abschwefeln unrettbarer Völker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3A369C8-C9A5-C753-B8D5-C209D0404A3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6774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6E474D32-A219-29C1-AC39-0C8D0E0DE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/>
              <a:t>Einsatz von Funkwaagen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C7876EF-395F-8AA2-9E0B-A36884E6B4E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18692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2D802069-3B2C-38B6-5D0A-6CC7FA5D8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Abkehren/Abfegen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0F59603-144C-5063-0B81-7196BEE262D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49481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43E104BC-A599-D68C-8829-5F1C28ADC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Verdeckelte Drohnenbrut entnehmen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A567982-B6F7-1C2E-BC0B-5B9D2CB2DB2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88660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366C5A2A-0BE3-751A-F9C2-9C9E8C454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/>
              <a:t>Bienenkontrolle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B963849-7BB9-1A6F-D191-50A63EEF02B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05420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194295A7-0C2A-1D29-60C2-6D41DFE2D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/>
              <a:t>Bienenkontrolle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BC6C615-B2C8-DB4A-8540-8A75F476BD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55934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A2E8098C-A4A5-9BE3-CC94-92EF82EF1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Schwache Völker?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F413539-95BA-386C-E589-F2869D2F90B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94890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C04AC302-B319-0B8C-FA27-47973CBF4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Verstärken mit Altbienen / Umstellen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1DEAC07-1C6B-73BB-78D0-F4E9C6C81D3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09688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176ADD01-62DA-4143-870D-38E3459E9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Verstärken mit Altbienen / Umstellen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311F339-51DC-1132-EEA6-CC7E331B1A6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25612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31E184AE-8112-A82C-044A-6F5ACC3AD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/>
              <a:t>Vereinigen durch Aufsetzen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69D9D08-2C27-6AAF-F7F9-6AF624EAFE7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09470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F76AA525-2159-E762-D43E-4C10B1409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/>
              <a:t>Vereinigen durch Abfegen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BC11CA3-D234-ED26-B1EF-8D0E6418118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92451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8D23D494-C70D-D578-0DA5-BE7B66AB7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/>
              <a:t>Vereinigen durch Abfegen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8640C46-097A-B3A5-5D8D-5CAE275B209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0416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7736309F-2A5C-6593-4CBC-D54898204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Trachtnet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16BDCAD-79E8-078D-9697-D9F95820648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96129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F87FE824-C5E8-4343-6353-26392F6E8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5CD47F0-B588-D0D2-940C-F37F26DD5ED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5147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FE0C327F-D56E-58CE-20AA-AE44493B3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/>
              <a:t>Einsatz von Kofferwaagen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5148E09-6575-8A66-C621-40EE9B8A519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762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F8DA865C-C283-AE63-1BE3-6363F206D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/>
              <a:t>Liebefelder Schätzmethode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965B24D-6DF7-3CC8-5E0A-059F694C852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7911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lwg_4_3_weiss">
  <a:themeElements>
    <a:clrScheme name="Benutzerdefiniert 1">
      <a:dk1>
        <a:srgbClr val="FFFFFF"/>
      </a:dk1>
      <a:lt1>
        <a:srgbClr val="000000"/>
      </a:lt1>
      <a:dk2>
        <a:srgbClr val="FFFFFF"/>
      </a:dk2>
      <a:lt2>
        <a:srgbClr val="FFFFFF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w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dirty="0" err="1" smtClean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lwg_4_3_weiss" id="{0A83D7FD-74D5-4F31-9B77-0F446DF21D7F}" vid="{A2BBF075-E56B-4733-A42B-FBC68CC2362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286</Words>
  <Application>Microsoft Office PowerPoint</Application>
  <PresentationFormat>Bildschirmpräsentation (4:3)</PresentationFormat>
  <Paragraphs>82</Paragraphs>
  <Slides>70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70</vt:i4>
      </vt:variant>
    </vt:vector>
  </HeadingPairs>
  <TitlesOfParts>
    <vt:vector size="76" baseType="lpstr">
      <vt:lpstr>Aptos</vt:lpstr>
      <vt:lpstr>Aptos Display</vt:lpstr>
      <vt:lpstr>Arial</vt:lpstr>
      <vt:lpstr>Verdana</vt:lpstr>
      <vt:lpstr>Office</vt:lpstr>
      <vt:lpstr>lwg_4_3_weiss</vt:lpstr>
      <vt:lpstr>PowerPoint-Präsentation</vt:lpstr>
      <vt:lpstr>Zeitfenster</vt:lpstr>
      <vt:lpstr>Möglichkeiten der Futterkontrolle</vt:lpstr>
      <vt:lpstr>Links zu Infos über</vt:lpstr>
      <vt:lpstr>Links zu Infos über</vt:lpstr>
      <vt:lpstr>Einsatz von Funkwaagen</vt:lpstr>
      <vt:lpstr>Trachtnet</vt:lpstr>
      <vt:lpstr>Einsatz von Kofferwaagen</vt:lpstr>
      <vt:lpstr>Liebefelder Schätzmethode</vt:lpstr>
      <vt:lpstr>Links zu Infos über</vt:lpstr>
      <vt:lpstr>Notfütterung</vt:lpstr>
      <vt:lpstr>Wabensitzkorrektur</vt:lpstr>
      <vt:lpstr>Futterwabenentnahme</vt:lpstr>
      <vt:lpstr>Möglichkeiten der Raumkontrolle</vt:lpstr>
      <vt:lpstr>Möglichkeiten der Raumkontrolle</vt:lpstr>
      <vt:lpstr>Fluglochbeobachtung</vt:lpstr>
      <vt:lpstr>Kippkontrolle</vt:lpstr>
      <vt:lpstr>Kippkontrolle</vt:lpstr>
      <vt:lpstr>Kippkontrolle</vt:lpstr>
      <vt:lpstr>Kippkontrolle</vt:lpstr>
      <vt:lpstr>Kippkontrolle</vt:lpstr>
      <vt:lpstr>Kippkontrolle</vt:lpstr>
      <vt:lpstr>Kippkontrolle</vt:lpstr>
      <vt:lpstr>Liebefelder Schätzmethode</vt:lpstr>
      <vt:lpstr>Liebefelder Schätzmethode</vt:lpstr>
      <vt:lpstr>Wabenentnahme Einbrutraum-System</vt:lpstr>
      <vt:lpstr>Wabenentnahme Einbrutraum-System</vt:lpstr>
      <vt:lpstr>Wabenentnahme Einbrutraum-System</vt:lpstr>
      <vt:lpstr>Brutzargenentnahme</vt:lpstr>
      <vt:lpstr>Entnahme schlechter Waben</vt:lpstr>
      <vt:lpstr>Waben sortieren</vt:lpstr>
      <vt:lpstr>Waben sortieren</vt:lpstr>
      <vt:lpstr>Brauchbare Waben einlagern</vt:lpstr>
      <vt:lpstr>Unbrauchbare Waben ausschmelzen</vt:lpstr>
      <vt:lpstr>Holzteile mechanisch reinigen</vt:lpstr>
      <vt:lpstr>Holzteile mechanisch reinigen</vt:lpstr>
      <vt:lpstr>Holzteile abflammen</vt:lpstr>
      <vt:lpstr>Ausschuss entsorgen</vt:lpstr>
      <vt:lpstr>Einkäufe und Bestellungen</vt:lpstr>
      <vt:lpstr>Rähmchen vorbereiten</vt:lpstr>
      <vt:lpstr>Abstandshalter anbringen</vt:lpstr>
      <vt:lpstr>Draht spannen</vt:lpstr>
      <vt:lpstr>Mittelwände einlöten</vt:lpstr>
      <vt:lpstr>Baurahmen (Drohnenrahmen)</vt:lpstr>
      <vt:lpstr>Zeitpunkt Brutraumerweiterung</vt:lpstr>
      <vt:lpstr>Gutbesetzte Wabe?</vt:lpstr>
      <vt:lpstr>Zeitpunkt Honigraumerweiterung</vt:lpstr>
      <vt:lpstr>Wabengabe Einbrutraum-System</vt:lpstr>
      <vt:lpstr>Zargengabe Brutraum</vt:lpstr>
      <vt:lpstr>Zargengabe Honigraum</vt:lpstr>
      <vt:lpstr>Absperrgitter</vt:lpstr>
      <vt:lpstr>Honigraum-Erweiterung</vt:lpstr>
      <vt:lpstr>Gesundheitskontrolle</vt:lpstr>
      <vt:lpstr>Gesundheitskontrolle</vt:lpstr>
      <vt:lpstr>Gemülluntersuchung vorbereiten</vt:lpstr>
      <vt:lpstr>Gemülluntersuchung</vt:lpstr>
      <vt:lpstr>Gemülluntersuchung nachbereiten</vt:lpstr>
      <vt:lpstr>Eingegangene Bienenvölker entfernen</vt:lpstr>
      <vt:lpstr>Abschwefeln unrettbarer Völker</vt:lpstr>
      <vt:lpstr>Abkehren/Abfegen</vt:lpstr>
      <vt:lpstr>Verdeckelte Drohnenbrut entnehmen</vt:lpstr>
      <vt:lpstr>Bienenkontrolle</vt:lpstr>
      <vt:lpstr>Bienenkontrolle</vt:lpstr>
      <vt:lpstr>Schwache Völker?</vt:lpstr>
      <vt:lpstr>Verstärken mit Altbienen / Umstellen</vt:lpstr>
      <vt:lpstr>Verstärken mit Altbienen / Umstellen</vt:lpstr>
      <vt:lpstr>Vereinigen durch Aufsetzen</vt:lpstr>
      <vt:lpstr>Vereinigen durch Abfegen</vt:lpstr>
      <vt:lpstr>Vereinigen durch Abfegen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Heidinger, Ina, Dr. (LWG)</dc:creator>
  <cp:lastModifiedBy>Heidinger, Ina, Dr. (LWG)</cp:lastModifiedBy>
  <cp:revision>2</cp:revision>
  <dcterms:created xsi:type="dcterms:W3CDTF">2026-02-04T15:19:45Z</dcterms:created>
  <dcterms:modified xsi:type="dcterms:W3CDTF">2026-02-04T15:22:58Z</dcterms:modified>
</cp:coreProperties>
</file>